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"/>
  </p:notesMasterIdLst>
  <p:sldIdLst>
    <p:sldId id="458" r:id="rId2"/>
    <p:sldId id="460" r:id="rId3"/>
    <p:sldId id="461" r:id="rId4"/>
    <p:sldId id="462" r:id="rId5"/>
    <p:sldId id="451" r:id="rId6"/>
    <p:sldId id="27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91F4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89"/>
    <p:restoredTop sz="91278"/>
  </p:normalViewPr>
  <p:slideViewPr>
    <p:cSldViewPr snapToGrid="0" snapToObjects="1">
      <p:cViewPr varScale="1">
        <p:scale>
          <a:sx n="66" d="100"/>
          <a:sy n="66" d="100"/>
        </p:scale>
        <p:origin x="-115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A9273-3C94-A94F-89C6-5CDC39131DC1}" type="datetimeFigureOut">
              <a:rPr lang="en-US" smtClean="0"/>
              <a:pPr/>
              <a:t>27/08/2018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6C7A-7165-C24B-BD36-5513880062D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27"/>
            <a:ext cx="12265572" cy="68985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39900" y="398557"/>
            <a:ext cx="9315580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Rounded Rectangle 3"/>
          <p:cNvSpPr/>
          <p:nvPr userDrawn="1"/>
        </p:nvSpPr>
        <p:spPr>
          <a:xfrm>
            <a:off x="9702272" y="5980996"/>
            <a:ext cx="3982669" cy="106299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3880" y="6249102"/>
            <a:ext cx="1774026" cy="3719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3724"/>
            <a:ext cx="12192000" cy="6520746"/>
          </a:xfrm>
          <a:prstGeom prst="rect">
            <a:avLst/>
          </a:prstGeom>
        </p:spPr>
      </p:pic>
      <p:sp>
        <p:nvSpPr>
          <p:cNvPr id="12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0058400" y="6333546"/>
            <a:ext cx="1836892" cy="4071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058400" y="6304732"/>
            <a:ext cx="1592057" cy="340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4779" y="6302582"/>
            <a:ext cx="1791085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76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0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4768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uble text and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38200" y="1690688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096000" y="1699154"/>
            <a:ext cx="5105400" cy="3152246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b="13631"/>
          <a:stretch>
            <a:fillRect/>
          </a:stretch>
        </p:blipFill>
        <p:spPr>
          <a:xfrm>
            <a:off x="0" y="1226082"/>
            <a:ext cx="12192000" cy="5631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333014" y="2175933"/>
            <a:ext cx="3007585" cy="3007585"/>
          </a:xfrm>
          <a:prstGeom prst="rect">
            <a:avLst/>
          </a:prstGeom>
        </p:spPr>
      </p:pic>
      <p:sp>
        <p:nvSpPr>
          <p:cNvPr id="9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34" y="3452952"/>
            <a:ext cx="5028482" cy="3419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17516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3652"/>
            <a:ext cx="1791990" cy="379352"/>
          </a:xfrm>
          <a:prstGeom prst="rect">
            <a:avLst/>
          </a:prstGeom>
        </p:spPr>
      </p:pic>
      <p:sp>
        <p:nvSpPr>
          <p:cNvPr id="10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Dax-Regular" charset="0"/>
                <a:ea typeface="Dax-Regular" charset="0"/>
                <a:cs typeface="Dax-Regular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53000"/>
            <a:ext cx="51054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1pPr>
            <a:lvl2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2pPr>
            <a:lvl3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3pPr>
            <a:lvl4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4pPr>
            <a:lvl5pPr>
              <a:defRPr>
                <a:solidFill>
                  <a:schemeClr val="accent6"/>
                </a:solidFill>
                <a:latin typeface="Dax-Light" panose="02000303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7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3"/>
            <a:ext cx="5105400" cy="30709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4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210393" y="3784188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3874" y="6155046"/>
            <a:ext cx="1791990" cy="379352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6130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836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6170169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uble text and photo_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5020733"/>
            <a:ext cx="5105400" cy="11514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386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2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426312" y="1197381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Video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9624" y="6356495"/>
            <a:ext cx="1597367" cy="33815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1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2837793" y="1341435"/>
            <a:ext cx="6516415" cy="48863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800372"/>
            <a:ext cx="4493834" cy="3056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0"/>
            <a:ext cx="12192000" cy="685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0215" y="3065491"/>
            <a:ext cx="2543110" cy="53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518557"/>
            <a:ext cx="12317044" cy="83765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  <p:sp>
        <p:nvSpPr>
          <p:cNvPr id="8" name="Title 1"/>
          <p:cNvSpPr txBox="1"/>
          <p:nvPr userDrawn="1"/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presentation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74779" y="6213244"/>
            <a:ext cx="1791085" cy="375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386900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611292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ouble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3"/>
          </p:nvPr>
        </p:nvSpPr>
        <p:spPr>
          <a:xfrm>
            <a:off x="6096000" y="4995333"/>
            <a:ext cx="5105400" cy="1176867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38200" y="1690688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99154"/>
            <a:ext cx="5105400" cy="3113298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8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20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 slid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16:9</a:t>
            </a:r>
          </a:p>
        </p:txBody>
      </p:sp>
      <p:sp>
        <p:nvSpPr>
          <p:cNvPr id="10" name="Media Placeholder 10"/>
          <p:cNvSpPr>
            <a:spLocks noGrp="1"/>
          </p:cNvSpPr>
          <p:nvPr>
            <p:ph type="media" sz="quarter" idx="11"/>
          </p:nvPr>
        </p:nvSpPr>
        <p:spPr>
          <a:xfrm>
            <a:off x="1734344" y="1250950"/>
            <a:ext cx="8723312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deo slide 4: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75399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Video Slide 4:3</a:t>
            </a:r>
          </a:p>
        </p:txBody>
      </p:sp>
      <p:sp>
        <p:nvSpPr>
          <p:cNvPr id="12" name="Media Placeholder 8"/>
          <p:cNvSpPr>
            <a:spLocks noGrp="1"/>
          </p:cNvSpPr>
          <p:nvPr>
            <p:ph type="media" sz="quarter" idx="11"/>
          </p:nvPr>
        </p:nvSpPr>
        <p:spPr>
          <a:xfrm>
            <a:off x="2837657" y="1222908"/>
            <a:ext cx="6516687" cy="4886325"/>
          </a:xfrm>
          <a:prstGeom prst="rect">
            <a:avLst/>
          </a:prstGeo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79261" y="3602038"/>
            <a:ext cx="4903722" cy="3334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9144" y="0"/>
            <a:ext cx="12201144" cy="6890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8675" y="3068942"/>
            <a:ext cx="2534650" cy="53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380727"/>
            <a:ext cx="12192000" cy="82915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uide slide- don't us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59" y="832897"/>
            <a:ext cx="9025619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3308" y="6302582"/>
            <a:ext cx="1774026" cy="37555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62760" y="832897"/>
            <a:ext cx="6211612" cy="1111517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600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6032" y="6475222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15810-4C69-604A-A4C5-98DC0C9B367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8"/>
          <a:stretch>
            <a:fillRect/>
          </a:stretch>
        </p:blipFill>
        <p:spPr>
          <a:xfrm>
            <a:off x="10154935" y="6358662"/>
            <a:ext cx="1592057" cy="333818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image" Target="../media/image36.jpeg"/><Relationship Id="rId16" Type="http://schemas.openxmlformats.org/officeDocument/2006/relationships/image" Target="../media/image50.em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0.emf"/><Relationship Id="rId11" Type="http://schemas.openxmlformats.org/officeDocument/2006/relationships/image" Target="../media/image45.png"/><Relationship Id="rId5" Type="http://schemas.openxmlformats.org/officeDocument/2006/relationships/image" Target="../media/image39.emf"/><Relationship Id="rId15" Type="http://schemas.openxmlformats.org/officeDocument/2006/relationships/image" Target="../media/image49.png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277296" y="4081240"/>
            <a:ext cx="7438203" cy="1111517"/>
          </a:xfrm>
        </p:spPr>
        <p:txBody>
          <a:bodyPr>
            <a:normAutofit fontScale="90000"/>
          </a:bodyPr>
          <a:lstStyle/>
          <a:p>
            <a:pPr algn="ctr"/>
            <a:r>
              <a:rPr lang="es-ES" altLang="en-US" dirty="0" err="1" smtClean="0">
                <a:sym typeface="+mn-ea"/>
              </a:rPr>
              <a:t>Inception</a:t>
            </a:r>
            <a:r>
              <a:rPr lang="es-ES" altLang="en-US" dirty="0" smtClean="0">
                <a:sym typeface="+mn-ea"/>
              </a:rPr>
              <a:t> </a:t>
            </a:r>
            <a:r>
              <a:rPr lang="es-ES" altLang="en-US" dirty="0" err="1" smtClean="0">
                <a:sym typeface="+mn-ea"/>
              </a:rPr>
              <a:t>Contactless</a:t>
            </a:r>
            <a:endParaRPr lang="es-ES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45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6" y="278041"/>
            <a:ext cx="10515600" cy="6753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Vision del </a:t>
            </a:r>
            <a:r>
              <a:rPr lang="en-US" dirty="0" err="1" smtClean="0"/>
              <a:t>Producto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1" y="2692913"/>
            <a:ext cx="2090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¿</a:t>
            </a:r>
            <a:r>
              <a:rPr lang="en-US" sz="1600" b="1" dirty="0" smtClean="0"/>
              <a:t>Para </a:t>
            </a:r>
            <a:r>
              <a:rPr lang="en-US" sz="1600" b="1" dirty="0" err="1" smtClean="0"/>
              <a:t>quién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es</a:t>
            </a:r>
            <a:r>
              <a:rPr lang="en-US" sz="1600" b="1" dirty="0" smtClean="0"/>
              <a:t> el </a:t>
            </a:r>
            <a:r>
              <a:rPr lang="en-US" sz="1600" b="1" dirty="0" err="1" smtClean="0"/>
              <a:t>producto</a:t>
            </a:r>
            <a:r>
              <a:rPr lang="en-US" sz="1600" b="1" dirty="0" smtClean="0"/>
              <a:t>?</a:t>
            </a:r>
            <a:endParaRPr lang="en-US" sz="1600" b="1" dirty="0" smtClean="0"/>
          </a:p>
          <a:p>
            <a:endParaRPr lang="en-US" sz="1600" dirty="0" smtClean="0"/>
          </a:p>
          <a:p>
            <a:pPr algn="ctr"/>
            <a:r>
              <a:rPr lang="en-US" sz="1600" dirty="0" err="1" smtClean="0"/>
              <a:t>Público</a:t>
            </a:r>
            <a:r>
              <a:rPr lang="en-US" sz="1600" dirty="0" smtClean="0"/>
              <a:t> </a:t>
            </a:r>
            <a:r>
              <a:rPr lang="en-US" sz="1600" dirty="0" smtClean="0"/>
              <a:t>en General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823032" y="2677917"/>
            <a:ext cx="22787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¿</a:t>
            </a:r>
            <a:r>
              <a:rPr lang="en-US" sz="1600" b="1" dirty="0" err="1" smtClean="0"/>
              <a:t>Qué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necesidades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tiene</a:t>
            </a:r>
            <a:r>
              <a:rPr lang="en-US" sz="1600" b="1" dirty="0" smtClean="0"/>
              <a:t> el </a:t>
            </a:r>
            <a:r>
              <a:rPr lang="en-US" sz="1600" b="1" dirty="0" err="1" smtClean="0"/>
              <a:t>cliente</a:t>
            </a:r>
            <a:r>
              <a:rPr lang="en-US" sz="1600" b="1" dirty="0" smtClean="0"/>
              <a:t>?</a:t>
            </a:r>
          </a:p>
          <a:p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Uso fácil del crédito y debito </a:t>
            </a:r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Ahorro de tiempo</a:t>
            </a:r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Seguridad</a:t>
            </a:r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Nuevas tecnologías</a:t>
            </a:r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Manejo de la manilla en el exterior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428343" y="2685137"/>
            <a:ext cx="2278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/>
              <a:t>Beneficios</a:t>
            </a:r>
            <a:endParaRPr lang="en-US" sz="1600" b="1" dirty="0" smtClean="0"/>
          </a:p>
          <a:p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No pueden tener manipulación en los productos terceros.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s-SV" sz="1600" dirty="0" smtClean="0"/>
              <a:t>No al uso del efectivo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157029" y="2619821"/>
            <a:ext cx="35705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sz="1600" b="1" dirty="0" smtClean="0"/>
              <a:t>Con qué otro producto compite o qué producto pretende reemplazar</a:t>
            </a:r>
            <a:endParaRPr lang="en-US" sz="1600" dirty="0" smtClean="0"/>
          </a:p>
          <a:p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Producto interno Cheque</a:t>
            </a:r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Producto interno efectivo</a:t>
            </a:r>
            <a:endParaRPr lang="en-US" sz="1600" dirty="0" smtClean="0"/>
          </a:p>
          <a:p>
            <a:pPr hangingPunct="0">
              <a:buFont typeface="Arial" pitchFamily="34" charset="0"/>
              <a:buChar char="•"/>
            </a:pPr>
            <a:r>
              <a:rPr lang="es-SV" sz="1600" dirty="0" smtClean="0"/>
              <a:t> </a:t>
            </a:r>
            <a:r>
              <a:rPr lang="es-ES" sz="1600" dirty="0" smtClean="0"/>
              <a:t>Producto </a:t>
            </a:r>
            <a:r>
              <a:rPr lang="es-ES" sz="1600" dirty="0" smtClean="0"/>
              <a:t>externo otros </a:t>
            </a:r>
            <a:r>
              <a:rPr lang="es-ES" sz="1600" dirty="0" smtClean="0"/>
              <a:t>bancos</a:t>
            </a:r>
          </a:p>
          <a:p>
            <a:pPr lvl="0">
              <a:buFont typeface="Arial" pitchFamily="34" charset="0"/>
              <a:buChar char="•"/>
            </a:pPr>
            <a:endParaRPr lang="es-ES" sz="1600" dirty="0" smtClean="0"/>
          </a:p>
          <a:p>
            <a:r>
              <a:rPr lang="es-SV" sz="1600" b="1" dirty="0" smtClean="0"/>
              <a:t>¿Qué lo diferencia realmente del producto con el que compite o con el que pretende reemplazar? </a:t>
            </a:r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Transacciones rápidas y fáciles</a:t>
            </a:r>
            <a:endParaRPr lang="en-US" sz="1600" dirty="0" smtClean="0"/>
          </a:p>
          <a:p>
            <a:pPr lvl="0">
              <a:buFont typeface="Arial" pitchFamily="34" charset="0"/>
              <a:buChar char="•"/>
            </a:pPr>
            <a:r>
              <a:rPr lang="es-ES" sz="1600" dirty="0" smtClean="0"/>
              <a:t>Pulseras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s-SV" sz="1600" dirty="0" smtClean="0"/>
              <a:t>Adquirir la pulsera la mayor parte de los salvadoreños.</a:t>
            </a:r>
            <a:endParaRPr lang="en-US" sz="1600" dirty="0"/>
          </a:p>
        </p:txBody>
      </p:sp>
      <p:cxnSp>
        <p:nvCxnSpPr>
          <p:cNvPr id="11" name="Conector recto 11"/>
          <p:cNvCxnSpPr/>
          <p:nvPr/>
        </p:nvCxnSpPr>
        <p:spPr>
          <a:xfrm flipH="1">
            <a:off x="2534352" y="1755715"/>
            <a:ext cx="6382" cy="453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 flipH="1">
            <a:off x="5270244" y="1762975"/>
            <a:ext cx="6382" cy="453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1"/>
          <p:cNvCxnSpPr/>
          <p:nvPr/>
        </p:nvCxnSpPr>
        <p:spPr>
          <a:xfrm flipH="1">
            <a:off x="7837712" y="1762975"/>
            <a:ext cx="6382" cy="4539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group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9" y="1836578"/>
            <a:ext cx="638625" cy="638625"/>
          </a:xfrm>
          <a:prstGeom prst="rect">
            <a:avLst/>
          </a:prstGeom>
        </p:spPr>
      </p:pic>
      <p:pic>
        <p:nvPicPr>
          <p:cNvPr id="15" name="Picture 14" descr="tasks-icon-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67" y="1851093"/>
            <a:ext cx="580574" cy="580574"/>
          </a:xfrm>
          <a:prstGeom prst="rect">
            <a:avLst/>
          </a:prstGeom>
        </p:spPr>
      </p:pic>
      <p:pic>
        <p:nvPicPr>
          <p:cNvPr id="16" name="Picture 15" descr="gift-icon_219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37" y="1836578"/>
            <a:ext cx="725715" cy="725715"/>
          </a:xfrm>
          <a:prstGeom prst="rect">
            <a:avLst/>
          </a:prstGeom>
        </p:spPr>
      </p:pic>
      <p:pic>
        <p:nvPicPr>
          <p:cNvPr id="17" name="Picture 16" descr="145319-20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2341" y="1851092"/>
            <a:ext cx="696688" cy="696688"/>
          </a:xfrm>
          <a:prstGeom prst="rect">
            <a:avLst/>
          </a:prstGeom>
        </p:spPr>
      </p:pic>
      <p:sp>
        <p:nvSpPr>
          <p:cNvPr id="18" name="CuadroTexto 26"/>
          <p:cNvSpPr txBox="1"/>
          <p:nvPr/>
        </p:nvSpPr>
        <p:spPr>
          <a:xfrm>
            <a:off x="635004" y="1098581"/>
            <a:ext cx="5257796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 smtClean="0"/>
              <a:t>Nombre</a:t>
            </a:r>
            <a:r>
              <a:rPr lang="en-US" sz="2400" b="1" dirty="0" smtClean="0"/>
              <a:t> del </a:t>
            </a:r>
            <a:r>
              <a:rPr lang="en-US" sz="2400" b="1" dirty="0" err="1" smtClean="0"/>
              <a:t>Proyecto</a:t>
            </a:r>
            <a:r>
              <a:rPr lang="en-US" sz="2400" dirty="0" smtClean="0"/>
              <a:t>: </a:t>
            </a:r>
            <a:r>
              <a:rPr lang="en-US" sz="2400" dirty="0" smtClean="0"/>
              <a:t>CONTACTLESS</a:t>
            </a:r>
            <a:endParaRPr lang="en-US" sz="2400" dirty="0" smtClean="0"/>
          </a:p>
        </p:txBody>
      </p:sp>
      <p:sp>
        <p:nvSpPr>
          <p:cNvPr id="19" name="CuadroTexto 26"/>
          <p:cNvSpPr txBox="1"/>
          <p:nvPr/>
        </p:nvSpPr>
        <p:spPr>
          <a:xfrm>
            <a:off x="6193537" y="1098581"/>
            <a:ext cx="5327159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 smtClean="0"/>
              <a:t>Tipo</a:t>
            </a:r>
            <a:r>
              <a:rPr lang="en-US" sz="2400" b="1" dirty="0" smtClean="0"/>
              <a:t> de </a:t>
            </a:r>
            <a:r>
              <a:rPr lang="en-US" sz="2400" b="1" dirty="0" err="1" smtClean="0"/>
              <a:t>Producto</a:t>
            </a:r>
            <a:r>
              <a:rPr lang="en-US" sz="2400" dirty="0" smtClean="0"/>
              <a:t>: </a:t>
            </a:r>
            <a:r>
              <a:rPr lang="en-US" sz="2400" dirty="0" err="1" smtClean="0"/>
              <a:t>Medio</a:t>
            </a:r>
            <a:r>
              <a:rPr lang="en-US" sz="2400" dirty="0" smtClean="0"/>
              <a:t> de Pago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vecindario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9170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s-ES" b="1" dirty="0" smtClean="0"/>
              <a:t>Personal interno</a:t>
            </a:r>
            <a:endParaRPr lang="en-US" sz="2400" b="1" dirty="0" smtClean="0"/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Medios </a:t>
            </a:r>
            <a:r>
              <a:rPr lang="es-ES" dirty="0" smtClean="0"/>
              <a:t>de pago</a:t>
            </a:r>
            <a:endParaRPr lang="en-US" sz="2000" dirty="0" smtClean="0"/>
          </a:p>
          <a:p>
            <a:pPr lvl="1"/>
            <a:r>
              <a:rPr lang="es-ES" dirty="0" smtClean="0"/>
              <a:t>Servicios de medios de pago</a:t>
            </a:r>
            <a:endParaRPr lang="en-US" sz="2000" dirty="0" smtClean="0"/>
          </a:p>
          <a:p>
            <a:pPr lvl="1"/>
            <a:r>
              <a:rPr lang="es-ES" dirty="0" smtClean="0"/>
              <a:t>Embozado</a:t>
            </a:r>
            <a:endParaRPr lang="en-US" sz="2000" dirty="0" smtClean="0"/>
          </a:p>
          <a:p>
            <a:pPr lvl="1"/>
            <a:r>
              <a:rPr lang="es-ES" dirty="0" smtClean="0"/>
              <a:t>Operaciones de agencia </a:t>
            </a:r>
            <a:endParaRPr lang="en-US" sz="2000" dirty="0" smtClean="0"/>
          </a:p>
          <a:p>
            <a:pPr lvl="1"/>
            <a:r>
              <a:rPr lang="es-ES" dirty="0" smtClean="0"/>
              <a:t>Servicios de </a:t>
            </a:r>
            <a:r>
              <a:rPr lang="es-ES" dirty="0" err="1" smtClean="0"/>
              <a:t>adquirencia</a:t>
            </a:r>
            <a:endParaRPr lang="en-US" sz="2000" dirty="0" smtClean="0"/>
          </a:p>
          <a:p>
            <a:pPr lvl="1"/>
            <a:r>
              <a:rPr lang="es-ES" dirty="0" smtClean="0"/>
              <a:t>Depósitos</a:t>
            </a:r>
            <a:endParaRPr lang="en-US" sz="2000" dirty="0" smtClean="0"/>
          </a:p>
          <a:p>
            <a:pPr lvl="1"/>
            <a:r>
              <a:rPr lang="es-ES" dirty="0" smtClean="0"/>
              <a:t>Riesgo operativo</a:t>
            </a:r>
            <a:endParaRPr lang="en-US" sz="2000" dirty="0" smtClean="0"/>
          </a:p>
          <a:p>
            <a:pPr lvl="1"/>
            <a:r>
              <a:rPr lang="es-ES" dirty="0" smtClean="0"/>
              <a:t>Seguridad corporativa</a:t>
            </a:r>
            <a:endParaRPr lang="en-US" sz="2000" dirty="0" smtClean="0"/>
          </a:p>
          <a:p>
            <a:pPr lvl="1"/>
            <a:r>
              <a:rPr lang="es-ES" dirty="0" smtClean="0"/>
              <a:t>Legal</a:t>
            </a:r>
            <a:endParaRPr lang="en-US" sz="2000" dirty="0" smtClean="0"/>
          </a:p>
          <a:p>
            <a:pPr lvl="1"/>
            <a:r>
              <a:rPr lang="es-ES" dirty="0" smtClean="0"/>
              <a:t>Tecnología</a:t>
            </a:r>
            <a:endParaRPr lang="en-US" sz="2000" dirty="0" smtClean="0"/>
          </a:p>
          <a:p>
            <a:pPr lvl="1"/>
            <a:r>
              <a:rPr lang="es-ES" dirty="0" smtClean="0"/>
              <a:t>Canales electrónicos</a:t>
            </a:r>
            <a:endParaRPr lang="en-US" sz="2000" dirty="0" smtClean="0"/>
          </a:p>
          <a:p>
            <a:pPr lvl="1"/>
            <a:r>
              <a:rPr lang="es-ES" dirty="0" smtClean="0"/>
              <a:t>Analítica de cumplimiento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53828" y="1825625"/>
            <a:ext cx="3372539" cy="328340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Personal </a:t>
            </a:r>
            <a:r>
              <a:rPr lang="en-US" b="1" dirty="0" err="1" smtClean="0"/>
              <a:t>Externo</a:t>
            </a:r>
            <a:endParaRPr lang="en-US" b="1" dirty="0" smtClean="0"/>
          </a:p>
          <a:p>
            <a:endParaRPr lang="en-US" b="1" dirty="0" smtClean="0"/>
          </a:p>
          <a:p>
            <a:pPr lvl="1"/>
            <a:r>
              <a:rPr lang="es-ES" dirty="0" smtClean="0"/>
              <a:t>Visa</a:t>
            </a:r>
            <a:endParaRPr lang="en-US" sz="2000" dirty="0" smtClean="0"/>
          </a:p>
          <a:p>
            <a:pPr lvl="1"/>
            <a:r>
              <a:rPr lang="es-ES" dirty="0" err="1" smtClean="0"/>
              <a:t>Euronet</a:t>
            </a:r>
            <a:endParaRPr lang="en-US" sz="2000" dirty="0" smtClean="0"/>
          </a:p>
          <a:p>
            <a:pPr lvl="1"/>
            <a:r>
              <a:rPr lang="es-ES" dirty="0" err="1" smtClean="0"/>
              <a:t>Marpho</a:t>
            </a:r>
            <a:endParaRPr lang="en-US" sz="2000" dirty="0" smtClean="0"/>
          </a:p>
          <a:p>
            <a:pPr lvl="1"/>
            <a:r>
              <a:rPr lang="es-ES" dirty="0" smtClean="0"/>
              <a:t>Fiserv</a:t>
            </a:r>
            <a:endParaRPr lang="en-US" sz="2000" dirty="0" smtClean="0"/>
          </a:p>
          <a:p>
            <a:pPr lvl="1"/>
            <a:r>
              <a:rPr lang="es-ES" dirty="0" err="1" smtClean="0"/>
              <a:t>Datacode</a:t>
            </a:r>
            <a:endParaRPr lang="en-US" sz="2000" dirty="0" smtClean="0"/>
          </a:p>
          <a:p>
            <a:pPr lvl="1"/>
            <a:r>
              <a:rPr lang="es-ES" dirty="0" err="1" smtClean="0"/>
              <a:t>Serfinsa</a:t>
            </a:r>
            <a:endParaRPr lang="en-US" sz="2000" dirty="0" smtClean="0"/>
          </a:p>
          <a:p>
            <a:endParaRPr lang="en-US" b="1" dirty="0"/>
          </a:p>
        </p:txBody>
      </p:sp>
      <p:pic>
        <p:nvPicPr>
          <p:cNvPr id="5" name="Picture 4" descr="computer-1331579_960_7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57" y="2481942"/>
            <a:ext cx="2184399" cy="21843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Equipo</a:t>
            </a:r>
            <a:r>
              <a:rPr lang="en-US" dirty="0" smtClean="0"/>
              <a:t> de </a:t>
            </a:r>
            <a:r>
              <a:rPr lang="en-US" dirty="0" err="1" smtClean="0"/>
              <a:t>Trabajo</a:t>
            </a:r>
            <a:endParaRPr lang="en-US" dirty="0"/>
          </a:p>
        </p:txBody>
      </p:sp>
      <p:pic>
        <p:nvPicPr>
          <p:cNvPr id="4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51308" y="1342352"/>
            <a:ext cx="7910284" cy="47246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/>
          <p:cNvSpPr/>
          <p:nvPr/>
        </p:nvSpPr>
        <p:spPr>
          <a:xfrm>
            <a:off x="6051359" y="1448440"/>
            <a:ext cx="5892991" cy="436506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5" name="Picture 2" descr="Resultado de imagen para stefanini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966" t="38048" r="3599" b="37407"/>
          <a:stretch/>
        </p:blipFill>
        <p:spPr bwMode="auto">
          <a:xfrm>
            <a:off x="8050836" y="1740090"/>
            <a:ext cx="1516267" cy="430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6133348" y="4035891"/>
            <a:ext cx="1273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Scrum Master</a:t>
            </a:r>
          </a:p>
          <a:p>
            <a:pPr algn="ctr"/>
            <a:r>
              <a:rPr lang="es-ES" sz="1200" dirty="0" smtClean="0"/>
              <a:t>/Gerente Servicio</a:t>
            </a:r>
            <a:endParaRPr lang="es-CO" sz="1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7275" y="4361298"/>
            <a:ext cx="804452" cy="10837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0609" y="3053947"/>
            <a:ext cx="795099" cy="107845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646838" y="4054076"/>
            <a:ext cx="1345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4</a:t>
            </a:r>
            <a:r>
              <a:rPr lang="es-ES" sz="1200" dirty="0" smtClean="0"/>
              <a:t> Desarrolladores</a:t>
            </a:r>
            <a:endParaRPr lang="es-CO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8147" y="3054751"/>
            <a:ext cx="792775" cy="1077652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7782132" y="4037027"/>
            <a:ext cx="1124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Líder Técnico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10018069" y="5384474"/>
            <a:ext cx="833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Tester</a:t>
            </a:r>
            <a:endParaRPr lang="es-CO" sz="1200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651" y="3067366"/>
            <a:ext cx="758373" cy="103198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3574" y="2888688"/>
            <a:ext cx="860402" cy="1147203"/>
          </a:xfrm>
          <a:prstGeom prst="rect">
            <a:avLst/>
          </a:prstGeom>
        </p:spPr>
      </p:pic>
      <p:sp>
        <p:nvSpPr>
          <p:cNvPr id="15" name="Rectángulo redondeado 14"/>
          <p:cNvSpPr/>
          <p:nvPr/>
        </p:nvSpPr>
        <p:spPr>
          <a:xfrm>
            <a:off x="421074" y="1371600"/>
            <a:ext cx="5465451" cy="4481212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1317862" y="3239927"/>
            <a:ext cx="1345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Sponsor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3629792" y="4799572"/>
            <a:ext cx="1325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Equipo de Apoyo</a:t>
            </a:r>
          </a:p>
          <a:p>
            <a:pPr algn="ctr"/>
            <a:r>
              <a:rPr lang="es-ES" sz="1200" dirty="0" smtClean="0"/>
              <a:t>Arquitecto, Infraestructura</a:t>
            </a:r>
            <a:endParaRPr lang="es-CO" sz="12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3526554" y="3173389"/>
            <a:ext cx="1345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Líder Técnico 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1414305" y="4908680"/>
            <a:ext cx="1345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/>
              <a:t>Product Owner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1541" y="2811203"/>
            <a:ext cx="923682" cy="1242873"/>
          </a:xfrm>
          <a:prstGeom prst="rect">
            <a:avLst/>
          </a:prstGeom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5143" y="2024353"/>
            <a:ext cx="863247" cy="1506860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5403" y="3687162"/>
            <a:ext cx="841066" cy="1232650"/>
          </a:xfrm>
          <a:prstGeom prst="rect">
            <a:avLst/>
          </a:prstGeom>
        </p:spPr>
      </p:pic>
      <p:pic>
        <p:nvPicPr>
          <p:cNvPr id="3074" name="Picture 2" descr="Resultado de imagen para logo banco agricola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" r="-1282" b="28038"/>
          <a:stretch/>
        </p:blipFill>
        <p:spPr bwMode="auto">
          <a:xfrm>
            <a:off x="2153946" y="1418730"/>
            <a:ext cx="2174658" cy="54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9968" y="1938788"/>
            <a:ext cx="880975" cy="1291141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0141" y="3649396"/>
            <a:ext cx="802243" cy="1171614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13550" y="3630973"/>
            <a:ext cx="802243" cy="1171614"/>
          </a:xfrm>
          <a:prstGeom prst="rect">
            <a:avLst/>
          </a:prstGeom>
        </p:spPr>
      </p:pic>
      <p:sp>
        <p:nvSpPr>
          <p:cNvPr id="42" name="Título 1"/>
          <p:cNvSpPr>
            <a:spLocks noGrp="1"/>
          </p:cNvSpPr>
          <p:nvPr>
            <p:ph type="title"/>
          </p:nvPr>
        </p:nvSpPr>
        <p:spPr>
          <a:xfrm>
            <a:off x="75466" y="120648"/>
            <a:ext cx="10515600" cy="981678"/>
          </a:xfrm>
        </p:spPr>
        <p:txBody>
          <a:bodyPr/>
          <a:lstStyle/>
          <a:p>
            <a:r>
              <a:rPr lang="es-ES" dirty="0" smtClean="0"/>
              <a:t>Equipo Proyecto</a:t>
            </a:r>
            <a:endParaRPr lang="es-CO" dirty="0"/>
          </a:p>
        </p:txBody>
      </p:sp>
      <p:pic>
        <p:nvPicPr>
          <p:cNvPr id="43" name="Picture 8" descr="Icono el, salvador, banderas, bander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52" y="3088211"/>
            <a:ext cx="374078" cy="3740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cono Colombia, banderas, bander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830" y="3009782"/>
            <a:ext cx="364348" cy="364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Icono Colombia, banderas, bander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377" y="3179031"/>
            <a:ext cx="364348" cy="364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Icono Colombia, banderas, bander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918" y="3204858"/>
            <a:ext cx="364348" cy="364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Icono Colombia, banderas, bander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852" y="3160007"/>
            <a:ext cx="364348" cy="364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cono Colombia, banderas, bander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250" y="4483601"/>
            <a:ext cx="364348" cy="364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Icono el, salvador, banderas, bander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04" y="2163638"/>
            <a:ext cx="374078" cy="3740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cono el, salvador, banderas, bander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46" y="2198851"/>
            <a:ext cx="374078" cy="3740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Icono el, salvador, banderas, bander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72" y="3923843"/>
            <a:ext cx="374078" cy="3740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cono el, salvador, banderas, bandera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88" y="3848068"/>
            <a:ext cx="374078" cy="3740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7640" y="2037024"/>
            <a:ext cx="777140" cy="1183078"/>
          </a:xfrm>
          <a:prstGeom prst="rect">
            <a:avLst/>
          </a:prstGeom>
        </p:spPr>
      </p:pic>
      <p:pic>
        <p:nvPicPr>
          <p:cNvPr id="38" name="Picture 6" descr="Icono Colombia, banderas, bandera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482" y="2185236"/>
            <a:ext cx="364348" cy="3643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894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efanini Custom colors">
      <a:dk1>
        <a:srgbClr val="005CA8"/>
      </a:dk1>
      <a:lt1>
        <a:srgbClr val="33C0CC"/>
      </a:lt1>
      <a:dk2>
        <a:srgbClr val="D7DD3B"/>
      </a:dk2>
      <a:lt2>
        <a:srgbClr val="7F7F7F"/>
      </a:lt2>
      <a:accent1>
        <a:srgbClr val="6D3A92"/>
      </a:accent1>
      <a:accent2>
        <a:srgbClr val="33C0CC"/>
      </a:accent2>
      <a:accent3>
        <a:srgbClr val="D7DD3B"/>
      </a:accent3>
      <a:accent4>
        <a:srgbClr val="005CA8"/>
      </a:accent4>
      <a:accent5>
        <a:srgbClr val="FFFFFF"/>
      </a:accent5>
      <a:accent6>
        <a:srgbClr val="FFFFFF"/>
      </a:accent6>
      <a:hlink>
        <a:srgbClr val="33C0CC"/>
      </a:hlink>
      <a:folHlink>
        <a:srgbClr val="6D3A9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2228</TotalTime>
  <Words>149</Words>
  <Application>Microsoft Office PowerPoint</Application>
  <PresentationFormat>Custom</PresentationFormat>
  <Paragraphs>64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Inception Contactless</vt:lpstr>
      <vt:lpstr>Vision del Producto</vt:lpstr>
      <vt:lpstr>El vecindario</vt:lpstr>
      <vt:lpstr>Equipo de Trabajo</vt:lpstr>
      <vt:lpstr>Equipo Proyecto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Lissette</cp:lastModifiedBy>
  <cp:revision>177</cp:revision>
  <dcterms:created xsi:type="dcterms:W3CDTF">2017-11-17T14:24:00Z</dcterms:created>
  <dcterms:modified xsi:type="dcterms:W3CDTF">2018-08-27T16:12:20Z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0x0101006A61BD717F7B23488566BEE52F71377A</vt:lpwstr>
  </property>
  <property fmtid="{D5CDD505-2E9C-101B-9397-08002B2CF9AE}" pid="3" name="_dlc_DocIdItemGuid">
    <vt:lpwstr>bfc61f4c-0d59-42e9-b456-d5e117604110</vt:lpwstr>
  </property>
  <property fmtid="{D5CDD505-2E9C-101B-9397-08002B2CF9AE}" pid="4" name="KSOProductBuildVer">
    <vt:lpwstr>3082-10.2.0.5965</vt:lpwstr>
  </property>
</Properties>
</file>